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6" r:id="rId2"/>
    <p:sldId id="262" r:id="rId3"/>
    <p:sldId id="324" r:id="rId4"/>
    <p:sldId id="293" r:id="rId5"/>
    <p:sldId id="297" r:id="rId6"/>
    <p:sldId id="323" r:id="rId7"/>
    <p:sldId id="269" r:id="rId8"/>
    <p:sldId id="270" r:id="rId9"/>
    <p:sldId id="316" r:id="rId10"/>
    <p:sldId id="317" r:id="rId11"/>
    <p:sldId id="326" r:id="rId12"/>
    <p:sldId id="308" r:id="rId13"/>
    <p:sldId id="298" r:id="rId14"/>
    <p:sldId id="277" r:id="rId15"/>
    <p:sldId id="318" r:id="rId16"/>
    <p:sldId id="319" r:id="rId17"/>
    <p:sldId id="320" r:id="rId18"/>
    <p:sldId id="305" r:id="rId19"/>
    <p:sldId id="321" r:id="rId20"/>
    <p:sldId id="300" r:id="rId21"/>
    <p:sldId id="301" r:id="rId22"/>
    <p:sldId id="325" r:id="rId23"/>
    <p:sldId id="282" r:id="rId24"/>
    <p:sldId id="322" r:id="rId25"/>
    <p:sldId id="284" r:id="rId26"/>
    <p:sldId id="303" r:id="rId27"/>
    <p:sldId id="285" r:id="rId28"/>
    <p:sldId id="311"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p:restoredTop sz="94803"/>
  </p:normalViewPr>
  <p:slideViewPr>
    <p:cSldViewPr snapToGrid="0" snapToObjects="1">
      <p:cViewPr varScale="1">
        <p:scale>
          <a:sx n="85" d="100"/>
          <a:sy n="85" d="100"/>
        </p:scale>
        <p:origin x="208" y="8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1" d="100"/>
        <a:sy n="5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371959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2087169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1980413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495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768761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288474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1713861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311140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29</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4278937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32714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77785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17680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7/9/21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7/9/21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6.tiff"/><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1.tiff"/><Relationship Id="rId9"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github.com/diazrenata/squareon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a:xfrm>
            <a:off x="1524000" y="3602038"/>
            <a:ext cx="9144000" cy="2274106"/>
          </a:xfrm>
        </p:spPr>
        <p:txBody>
          <a:bodyPr>
            <a:normAutofit/>
          </a:bodyPr>
          <a:lstStyle/>
          <a:p>
            <a:r>
              <a:rPr lang="en-US" dirty="0">
                <a:latin typeface="+mj-lt"/>
              </a:rPr>
              <a:t>Renata M. Diaz</a:t>
            </a:r>
            <a:r>
              <a:rPr lang="en-US" baseline="30000" dirty="0">
                <a:latin typeface="+mj-lt"/>
              </a:rPr>
              <a:t>1*</a:t>
            </a:r>
            <a:r>
              <a:rPr lang="en-US" dirty="0">
                <a:latin typeface="+mj-lt"/>
              </a:rPr>
              <a:t> and S. K. Morgan Ernest</a:t>
            </a:r>
            <a:r>
              <a:rPr lang="en-US" baseline="30000" dirty="0">
                <a:latin typeface="+mj-lt"/>
              </a:rPr>
              <a:t>2</a:t>
            </a:r>
            <a:endParaRPr lang="en-US" dirty="0">
              <a:latin typeface="+mj-lt"/>
            </a:endParaRPr>
          </a:p>
          <a:p>
            <a:r>
              <a:rPr lang="en-US" dirty="0">
                <a:latin typeface="+mj-lt"/>
              </a:rPr>
              <a:t>ESA Annual Meeting, August 2021</a:t>
            </a:r>
          </a:p>
          <a:p>
            <a:endParaRPr lang="en-US" dirty="0">
              <a:latin typeface="+mj-lt"/>
            </a:endParaRPr>
          </a:p>
          <a:p>
            <a:pPr algn="l"/>
            <a:endParaRPr lang="en-US" sz="1800" dirty="0">
              <a:latin typeface="+mj-lt"/>
            </a:endParaRPr>
          </a:p>
        </p:txBody>
      </p:sp>
      <p:sp>
        <p:nvSpPr>
          <p:cNvPr id="4" name="Title 28">
            <a:extLst>
              <a:ext uri="{FF2B5EF4-FFF2-40B4-BE49-F238E27FC236}">
                <a16:creationId xmlns:a16="http://schemas.microsoft.com/office/drawing/2014/main" id="{35828607-9AA4-384B-9C52-435CB75C6A9F}"/>
              </a:ext>
            </a:extLst>
          </p:cNvPr>
          <p:cNvSpPr txBox="1">
            <a:spLocks/>
          </p:cNvSpPr>
          <p:nvPr/>
        </p:nvSpPr>
        <p:spPr>
          <a:xfrm>
            <a:off x="3492708" y="6009350"/>
            <a:ext cx="8299413"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i="1" baseline="30000" dirty="0"/>
              <a:t>1</a:t>
            </a:r>
            <a:r>
              <a:rPr lang="en-US" sz="1600" i="1" dirty="0"/>
              <a:t>School of Natural Resources and Environment, University of Florida, </a:t>
            </a:r>
            <a:r>
              <a:rPr lang="en-US" sz="1600" i="1" baseline="30000" dirty="0"/>
              <a:t>*</a:t>
            </a:r>
            <a:r>
              <a:rPr lang="en-US" sz="1600" i="1" dirty="0"/>
              <a:t>presenting author</a:t>
            </a:r>
          </a:p>
          <a:p>
            <a:pPr algn="r"/>
            <a:r>
              <a:rPr lang="en-US" sz="1600" i="1" baseline="30000" dirty="0"/>
              <a:t>2</a:t>
            </a:r>
            <a:r>
              <a:rPr lang="en-US" sz="1600" i="1" dirty="0"/>
              <a:t>Department of Wildlife Ecology and Conservation, University of Florida</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pic>
        <p:nvPicPr>
          <p:cNvPr id="32" name="Picture 31">
            <a:extLst>
              <a:ext uri="{FF2B5EF4-FFF2-40B4-BE49-F238E27FC236}">
                <a16:creationId xmlns:a16="http://schemas.microsoft.com/office/drawing/2014/main" id="{BA818ABD-5A40-BC48-9B10-F19459147C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pic>
        <p:nvPicPr>
          <p:cNvPr id="34" name="Picture 33">
            <a:extLst>
              <a:ext uri="{FF2B5EF4-FFF2-40B4-BE49-F238E27FC236}">
                <a16:creationId xmlns:a16="http://schemas.microsoft.com/office/drawing/2014/main" id="{9316CA67-6551-844B-8AAB-1FA9CB0D60E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53225" y="2711637"/>
            <a:ext cx="654765" cy="394780"/>
          </a:xfrm>
          <a:prstGeom prst="rect">
            <a:avLst/>
          </a:prstGeom>
        </p:spPr>
      </p:pic>
      <p:pic>
        <p:nvPicPr>
          <p:cNvPr id="42" name="Picture 41">
            <a:extLst>
              <a:ext uri="{FF2B5EF4-FFF2-40B4-BE49-F238E27FC236}">
                <a16:creationId xmlns:a16="http://schemas.microsoft.com/office/drawing/2014/main" id="{96415B48-6855-0F4F-B9CD-7083CBBA94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005" y="2516919"/>
            <a:ext cx="654765" cy="394780"/>
          </a:xfrm>
          <a:prstGeom prst="rect">
            <a:avLst/>
          </a:prstGeom>
        </p:spPr>
      </p:pic>
      <p:pic>
        <p:nvPicPr>
          <p:cNvPr id="43" name="Picture 42">
            <a:extLst>
              <a:ext uri="{FF2B5EF4-FFF2-40B4-BE49-F238E27FC236}">
                <a16:creationId xmlns:a16="http://schemas.microsoft.com/office/drawing/2014/main" id="{67EB9CEB-AA30-9E41-8026-BD5CCFDD9E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73127" y="3106417"/>
            <a:ext cx="654765" cy="394780"/>
          </a:xfrm>
          <a:prstGeom prst="rect">
            <a:avLst/>
          </a:prstGeom>
        </p:spPr>
      </p:pic>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13729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Conditions at Portal have changed over time.</a:t>
            </a:r>
          </a:p>
        </p:txBody>
      </p:sp>
    </p:spTree>
    <p:extLst>
      <p:ext uri="{BB962C8B-B14F-4D97-AF65-F5344CB8AC3E}">
        <p14:creationId xmlns:p14="http://schemas.microsoft.com/office/powerpoint/2010/main" val="2434829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2050" name="Picture 2">
            <a:extLst>
              <a:ext uri="{FF2B5EF4-FFF2-40B4-BE49-F238E27FC236}">
                <a16:creationId xmlns:a16="http://schemas.microsoft.com/office/drawing/2014/main" id="{54BD11B3-A0E1-6148-9067-E757DA0AE97E}"/>
              </a:ext>
            </a:extLst>
          </p:cNvPr>
          <p:cNvPicPr>
            <a:picLocks noChangeAspect="1" noChangeArrowheads="1"/>
          </p:cNvPicPr>
          <p:nvPr/>
        </p:nvPicPr>
        <p:blipFill>
          <a:blip r:embed="rId3"/>
          <a:srcRect/>
          <a:stretch/>
        </p:blipFill>
        <p:spPr bwMode="auto">
          <a:xfrm>
            <a:off x="2438400" y="2209800"/>
            <a:ext cx="67056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since 2010, in a period of drought (red bars)</a:t>
            </a:r>
            <a:r>
              <a:rPr lang="en-US" sz="2800" b="1" dirty="0"/>
              <a:t>.</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2768600" y="2057400"/>
            <a:ext cx="6604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r>
              <a:rPr lang="en-US" sz="2800" i="1" dirty="0"/>
              <a:t>.</a:t>
            </a:r>
            <a:endParaRPr lang="en-US" sz="2800"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2" name="Picture 51">
            <a:extLst>
              <a:ext uri="{FF2B5EF4-FFF2-40B4-BE49-F238E27FC236}">
                <a16:creationId xmlns:a16="http://schemas.microsoft.com/office/drawing/2014/main" id="{E429857D-0AB0-714D-B34C-CD699066D7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7424" y="3123425"/>
            <a:ext cx="319424" cy="262376"/>
          </a:xfrm>
          <a:prstGeom prst="rect">
            <a:avLst/>
          </a:prstGeom>
        </p:spPr>
      </p:pic>
      <p:pic>
        <p:nvPicPr>
          <p:cNvPr id="53" name="Picture 52">
            <a:extLst>
              <a:ext uri="{FF2B5EF4-FFF2-40B4-BE49-F238E27FC236}">
                <a16:creationId xmlns:a16="http://schemas.microsoft.com/office/drawing/2014/main" id="{75B25125-EA7A-7540-B80D-B33BE22DD2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5999" y="3460041"/>
            <a:ext cx="319424" cy="262376"/>
          </a:xfrm>
          <a:prstGeom prst="rect">
            <a:avLst/>
          </a:prstGeom>
        </p:spPr>
      </p:pic>
      <p:pic>
        <p:nvPicPr>
          <p:cNvPr id="55" name="Picture 54">
            <a:extLst>
              <a:ext uri="{FF2B5EF4-FFF2-40B4-BE49-F238E27FC236}">
                <a16:creationId xmlns:a16="http://schemas.microsoft.com/office/drawing/2014/main" id="{70C1353A-C1C2-AC49-A245-32C2F2C73C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41536" y="3067326"/>
            <a:ext cx="319424" cy="262376"/>
          </a:xfrm>
          <a:prstGeom prst="rect">
            <a:avLst/>
          </a:prstGeom>
        </p:spPr>
      </p:pic>
      <p:pic>
        <p:nvPicPr>
          <p:cNvPr id="56" name="Picture 55">
            <a:extLst>
              <a:ext uri="{FF2B5EF4-FFF2-40B4-BE49-F238E27FC236}">
                <a16:creationId xmlns:a16="http://schemas.microsoft.com/office/drawing/2014/main" id="{00BCFD07-4950-D64C-B4DC-283BB1EB841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2091" y="2899682"/>
            <a:ext cx="319424" cy="262376"/>
          </a:xfrm>
          <a:prstGeom prst="rect">
            <a:avLst/>
          </a:prstGeom>
        </p:spPr>
      </p:pic>
      <p:pic>
        <p:nvPicPr>
          <p:cNvPr id="57" name="Picture 56">
            <a:extLst>
              <a:ext uri="{FF2B5EF4-FFF2-40B4-BE49-F238E27FC236}">
                <a16:creationId xmlns:a16="http://schemas.microsoft.com/office/drawing/2014/main" id="{605DE2E4-7698-1F4B-8D57-34D056B019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3768" y="2587369"/>
            <a:ext cx="319424" cy="262376"/>
          </a:xfrm>
          <a:prstGeom prst="rect">
            <a:avLst/>
          </a:prstGeom>
        </p:spPr>
      </p:pic>
      <p:pic>
        <p:nvPicPr>
          <p:cNvPr id="59" name="Picture 58">
            <a:extLst>
              <a:ext uri="{FF2B5EF4-FFF2-40B4-BE49-F238E27FC236}">
                <a16:creationId xmlns:a16="http://schemas.microsoft.com/office/drawing/2014/main" id="{663711A8-D6E8-8A41-BD37-E17BB4CD24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0510" y="2684920"/>
            <a:ext cx="319424" cy="262376"/>
          </a:xfrm>
          <a:prstGeom prst="rect">
            <a:avLst/>
          </a:prstGeom>
        </p:spPr>
      </p:pic>
    </p:spTree>
    <p:extLst>
      <p:ext uri="{BB962C8B-B14F-4D97-AF65-F5344CB8AC3E}">
        <p14:creationId xmlns:p14="http://schemas.microsoft.com/office/powerpoint/2010/main" val="254621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69573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sp>
        <p:nvSpPr>
          <p:cNvPr id="31" name="Title 83">
            <a:extLst>
              <a:ext uri="{FF2B5EF4-FFF2-40B4-BE49-F238E27FC236}">
                <a16:creationId xmlns:a16="http://schemas.microsoft.com/office/drawing/2014/main" id="{06BB76AB-7540-1A4C-A5F8-6D1D84008E7F}"/>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44" name="Picture 43">
            <a:extLst>
              <a:ext uri="{FF2B5EF4-FFF2-40B4-BE49-F238E27FC236}">
                <a16:creationId xmlns:a16="http://schemas.microsoft.com/office/drawing/2014/main" id="{5244FF62-9B87-DF4F-87AA-14DAB17100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45" name="Group 44">
            <a:extLst>
              <a:ext uri="{FF2B5EF4-FFF2-40B4-BE49-F238E27FC236}">
                <a16:creationId xmlns:a16="http://schemas.microsoft.com/office/drawing/2014/main" id="{22C5DF3D-E849-0545-9DFA-17BDA00F4542}"/>
              </a:ext>
            </a:extLst>
          </p:cNvPr>
          <p:cNvGrpSpPr/>
          <p:nvPr/>
        </p:nvGrpSpPr>
        <p:grpSpPr>
          <a:xfrm>
            <a:off x="9643354" y="4713218"/>
            <a:ext cx="1049209" cy="628294"/>
            <a:chOff x="9246818" y="4594177"/>
            <a:chExt cx="1049209" cy="628294"/>
          </a:xfrm>
        </p:grpSpPr>
        <p:pic>
          <p:nvPicPr>
            <p:cNvPr id="48" name="Picture 47">
              <a:extLst>
                <a:ext uri="{FF2B5EF4-FFF2-40B4-BE49-F238E27FC236}">
                  <a16:creationId xmlns:a16="http://schemas.microsoft.com/office/drawing/2014/main" id="{01B373DB-D80D-9644-9952-17679B4C86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51" name="&quot;No&quot; Symbol 50">
              <a:extLst>
                <a:ext uri="{FF2B5EF4-FFF2-40B4-BE49-F238E27FC236}">
                  <a16:creationId xmlns:a16="http://schemas.microsoft.com/office/drawing/2014/main" id="{AD26024E-F130-2B47-A4A9-E36B7CFB3CC3}"/>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0" name="Picture 29">
            <a:extLst>
              <a:ext uri="{FF2B5EF4-FFF2-40B4-BE49-F238E27FC236}">
                <a16:creationId xmlns:a16="http://schemas.microsoft.com/office/drawing/2014/main" id="{26F927EC-D5A6-5E48-99D1-0C3F400055E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30987" y="3028798"/>
            <a:ext cx="654765" cy="394780"/>
          </a:xfrm>
          <a:prstGeom prst="rect">
            <a:avLst/>
          </a:prstGeom>
        </p:spPr>
      </p:pic>
    </p:spTree>
    <p:extLst>
      <p:ext uri="{BB962C8B-B14F-4D97-AF65-F5344CB8AC3E}">
        <p14:creationId xmlns:p14="http://schemas.microsoft.com/office/powerpoint/2010/main" val="1548032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4" name="TextBox 53">
            <a:extLst>
              <a:ext uri="{FF2B5EF4-FFF2-40B4-BE49-F238E27FC236}">
                <a16:creationId xmlns:a16="http://schemas.microsoft.com/office/drawing/2014/main" id="{7BABA443-9FAF-6046-9696-2AB72554609F}"/>
              </a:ext>
            </a:extLst>
          </p:cNvPr>
          <p:cNvSpPr txBox="1"/>
          <p:nvPr/>
        </p:nvSpPr>
        <p:spPr>
          <a:xfrm>
            <a:off x="2465485" y="5944105"/>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both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a-a</a:t>
            </a:r>
            <a:r>
              <a:rPr lang="en-US" sz="2000" dirty="0">
                <a:latin typeface="+mj-lt"/>
                <a:cs typeface="Consolas" panose="020B0609020204030204" pitchFamily="49" charset="0"/>
              </a:rPr>
              <a:t> </a:t>
            </a:r>
            <a:r>
              <a:rPr lang="en-US" sz="2000" i="1" dirty="0">
                <a:latin typeface="+mj-lt"/>
                <a:cs typeface="Consolas" panose="020B0609020204030204" pitchFamily="49" charset="0"/>
              </a:rPr>
              <a:t>p = .9</a:t>
            </a:r>
            <a:endParaRPr lang="en-US" sz="2000" dirty="0">
              <a:latin typeface="+mj-lt"/>
              <a:cs typeface="Consolas" panose="020B0609020204030204" pitchFamily="49" charset="0"/>
            </a:endParaRPr>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7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8194" name="Picture 2">
            <a:extLst>
              <a:ext uri="{FF2B5EF4-FFF2-40B4-BE49-F238E27FC236}">
                <a16:creationId xmlns:a16="http://schemas.microsoft.com/office/drawing/2014/main" id="{5C56680D-1BF4-4C41-9D2E-CE08D968D7E5}"/>
              </a:ext>
            </a:extLst>
          </p:cNvPr>
          <p:cNvPicPr>
            <a:picLocks noChangeAspect="1" noChangeArrowheads="1"/>
          </p:cNvPicPr>
          <p:nvPr/>
        </p:nvPicPr>
        <p:blipFill>
          <a:blip r:embed="rId3"/>
          <a:srcRect/>
          <a:stretch/>
        </p:blipFill>
        <p:spPr bwMode="auto">
          <a:xfrm>
            <a:off x="2667000" y="685800"/>
            <a:ext cx="6622473" cy="5094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F6AD-C07C-D14D-9B76-A54DA29AF50C}"/>
              </a:ext>
            </a:extLst>
          </p:cNvPr>
          <p:cNvSpPr txBox="1"/>
          <p:nvPr/>
        </p:nvSpPr>
        <p:spPr>
          <a:xfrm>
            <a:off x="2465485" y="5951032"/>
            <a:ext cx="7689926" cy="707886"/>
          </a:xfrm>
          <a:prstGeom prst="rect">
            <a:avLst/>
          </a:prstGeom>
          <a:noFill/>
        </p:spPr>
        <p:txBody>
          <a:bodyPr wrap="none" rtlCol="0">
            <a:spAutoFit/>
          </a:bodyPr>
          <a:lstStyle/>
          <a:p>
            <a:pPr algn="ctr"/>
            <a:r>
              <a:rPr lang="en-US" sz="2000" i="1" dirty="0">
                <a:latin typeface="+mj-lt"/>
              </a:rPr>
              <a:t>Generalized least squares accounting for temporal autocorrelation (</a:t>
            </a:r>
            <a:r>
              <a:rPr lang="en-US" sz="2000" dirty="0" err="1">
                <a:latin typeface="+mj-lt"/>
                <a:cs typeface="Consolas" panose="020B0609020204030204" pitchFamily="49" charset="0"/>
              </a:rPr>
              <a:t>nlme</a:t>
            </a:r>
            <a:r>
              <a:rPr lang="en-US" sz="2000" i="1" dirty="0">
                <a:latin typeface="+mj-lt"/>
              </a:rPr>
              <a:t>)</a:t>
            </a:r>
          </a:p>
          <a:p>
            <a:pPr algn="ctr"/>
            <a:r>
              <a:rPr lang="en-US" sz="2000" i="1" dirty="0">
                <a:latin typeface="+mj-lt"/>
              </a:rPr>
              <a:t>Contrasts via </a:t>
            </a:r>
            <a:r>
              <a:rPr lang="en-US" sz="2000" dirty="0" err="1">
                <a:latin typeface="+mj-lt"/>
                <a:cs typeface="Consolas" panose="020B0609020204030204" pitchFamily="49" charset="0"/>
              </a:rPr>
              <a:t>emmeans</a:t>
            </a:r>
            <a:r>
              <a:rPr lang="en-US" sz="2000" dirty="0">
                <a:latin typeface="+mj-lt"/>
                <a:cs typeface="Consolas" panose="020B0609020204030204" pitchFamily="49" charset="0"/>
              </a:rPr>
              <a:t>: </a:t>
            </a:r>
            <a:r>
              <a:rPr lang="en-US" sz="2000" i="1" dirty="0">
                <a:latin typeface="+mj-lt"/>
                <a:cs typeface="Consolas" panose="020B0609020204030204" pitchFamily="49" charset="0"/>
              </a:rPr>
              <a:t>a-b p &lt; 0.001</a:t>
            </a:r>
            <a:r>
              <a:rPr lang="en-US" sz="2000" dirty="0">
                <a:latin typeface="+mj-lt"/>
                <a:cs typeface="Consolas" panose="020B0609020204030204" pitchFamily="49" charset="0"/>
              </a:rPr>
              <a:t>, </a:t>
            </a:r>
            <a:r>
              <a:rPr lang="en-US" sz="2000" i="1" dirty="0">
                <a:latin typeface="+mj-lt"/>
                <a:cs typeface="Consolas" panose="020B0609020204030204" pitchFamily="49" charset="0"/>
              </a:rPr>
              <a:t>b-c p = 0.002, a-c p = .039</a:t>
            </a:r>
            <a:endParaRPr lang="en-US" sz="2000" dirty="0">
              <a:latin typeface="+mj-lt"/>
              <a:cs typeface="Consolas" panose="020B0609020204030204" pitchFamily="49" charset="0"/>
            </a:endParaRPr>
          </a:p>
        </p:txBody>
      </p:sp>
    </p:spTree>
    <p:extLst>
      <p:ext uri="{BB962C8B-B14F-4D97-AF65-F5344CB8AC3E}">
        <p14:creationId xmlns:p14="http://schemas.microsoft.com/office/powerpoint/2010/main" val="3710149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983346" y="1048742"/>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grpSp>
        <p:nvGrpSpPr>
          <p:cNvPr id="2" name="Group 1">
            <a:extLst>
              <a:ext uri="{FF2B5EF4-FFF2-40B4-BE49-F238E27FC236}">
                <a16:creationId xmlns:a16="http://schemas.microsoft.com/office/drawing/2014/main" id="{C0B54FBA-5535-CF47-8496-DC988A1BD640}"/>
              </a:ext>
            </a:extLst>
          </p:cNvPr>
          <p:cNvGrpSpPr/>
          <p:nvPr/>
        </p:nvGrpSpPr>
        <p:grpSpPr>
          <a:xfrm>
            <a:off x="1098396" y="2687728"/>
            <a:ext cx="9776265" cy="3369795"/>
            <a:chOff x="1098396" y="2992528"/>
            <a:chExt cx="9776265" cy="3369795"/>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3218136"/>
              <a:ext cx="3384122" cy="2256081"/>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407479" y="4442158"/>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5419" y="5453868"/>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551971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46818" y="543354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33492" y="4152855"/>
              <a:ext cx="541169" cy="254967"/>
            </a:xfrm>
            <a:prstGeom prst="rect">
              <a:avLst/>
            </a:prstGeom>
          </p:spPr>
        </p:pic>
      </p:grpSp>
      <p:sp>
        <p:nvSpPr>
          <p:cNvPr id="52" name="Title 28">
            <a:extLst>
              <a:ext uri="{FF2B5EF4-FFF2-40B4-BE49-F238E27FC236}">
                <a16:creationId xmlns:a16="http://schemas.microsoft.com/office/drawing/2014/main" id="{3D301DFC-F47B-4C40-B91C-5C8734699180}"/>
              </a:ext>
            </a:extLst>
          </p:cNvPr>
          <p:cNvSpPr txBox="1">
            <a:spLocks/>
          </p:cNvSpPr>
          <p:nvPr/>
        </p:nvSpPr>
        <p:spPr>
          <a:xfrm>
            <a:off x="6081434" y="6009350"/>
            <a:ext cx="5710687"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et al. 2008 </a:t>
            </a:r>
            <a:r>
              <a:rPr lang="en-US" sz="1800" i="1" dirty="0"/>
              <a:t>American Naturalist</a:t>
            </a:r>
          </a:p>
          <a:p>
            <a:pPr algn="r"/>
            <a:r>
              <a:rPr lang="en-US" sz="1800" dirty="0"/>
              <a:t>Rodent silhouettes by Marcela Diaz</a:t>
            </a:r>
          </a:p>
        </p:txBody>
      </p:sp>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Despite a sitewide shift favoring small granivores, small granivores (other than </a:t>
            </a:r>
            <a:r>
              <a:rPr lang="en-US" sz="2800" i="1" dirty="0"/>
              <a:t>C. </a:t>
            </a:r>
            <a:r>
              <a:rPr lang="en-US" sz="2800" i="1" dirty="0" err="1"/>
              <a:t>baileyi</a:t>
            </a:r>
            <a:r>
              <a:rPr lang="en-US" sz="2800" dirty="0"/>
              <a:t>) have not increased their compensation for kangaroo rats.</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523312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259088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functional similarity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50641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August 3 at 2pm EST</a:t>
            </a:r>
          </a:p>
          <a:p>
            <a:endParaRPr lang="en-US" sz="2800" dirty="0"/>
          </a:p>
          <a:p>
            <a:r>
              <a:rPr lang="en-US" sz="2800" dirty="0"/>
              <a:t>Contact: </a:t>
            </a:r>
            <a:r>
              <a:rPr lang="en-US" sz="2800" dirty="0">
                <a:hlinkClick r:id="rId3"/>
              </a:rPr>
              <a:t>renata.diaz@weecology.org</a:t>
            </a:r>
            <a:r>
              <a:rPr lang="en-US" sz="2800" dirty="0"/>
              <a:t> </a:t>
            </a:r>
          </a:p>
          <a:p>
            <a:endParaRPr lang="en-US" sz="2800" dirty="0"/>
          </a:p>
          <a:p>
            <a:r>
              <a:rPr lang="en-US" sz="2800" dirty="0"/>
              <a:t>Data &amp; code: </a:t>
            </a:r>
            <a:r>
              <a:rPr lang="en-US" sz="2800" dirty="0">
                <a:hlinkClick r:id="rId4"/>
              </a:rPr>
              <a:t>https://github.com/diazrenata/squareone</a:t>
            </a:r>
            <a:r>
              <a:rPr lang="en-US" sz="2800" dirty="0"/>
              <a:t> </a:t>
            </a:r>
          </a:p>
        </p:txBody>
      </p:sp>
    </p:spTree>
    <p:extLst>
      <p:ext uri="{BB962C8B-B14F-4D97-AF65-F5344CB8AC3E}">
        <p14:creationId xmlns:p14="http://schemas.microsoft.com/office/powerpoint/2010/main" val="107249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B04BFCEA-6C32-FF40-94F1-1A2340D49DB7}"/>
              </a:ext>
            </a:extLst>
          </p:cNvPr>
          <p:cNvSpPr txBox="1">
            <a:spLocks/>
          </p:cNvSpPr>
          <p:nvPr/>
        </p:nvSpPr>
        <p:spPr>
          <a:xfrm>
            <a:off x="956093" y="1304513"/>
            <a:ext cx="10944498" cy="5406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457200"/>
            <a:endParaRPr lang="en-US" sz="2800" dirty="0"/>
          </a:p>
        </p:txBody>
      </p:sp>
      <p:sp>
        <p:nvSpPr>
          <p:cNvPr id="2" name="Title 1">
            <a:extLst>
              <a:ext uri="{FF2B5EF4-FFF2-40B4-BE49-F238E27FC236}">
                <a16:creationId xmlns:a16="http://schemas.microsoft.com/office/drawing/2014/main" id="{CF3022A9-B9A2-6B4E-9F43-9C0762EC5058}"/>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99B9185B-D832-2844-B96B-72ADB240305E}"/>
              </a:ext>
            </a:extLst>
          </p:cNvPr>
          <p:cNvSpPr>
            <a:spLocks noGrp="1"/>
          </p:cNvSpPr>
          <p:nvPr>
            <p:ph idx="1"/>
          </p:nvPr>
        </p:nvSpPr>
        <p:spPr>
          <a:xfrm>
            <a:off x="838199" y="1050513"/>
            <a:ext cx="11062391" cy="4351338"/>
          </a:xfrm>
        </p:spPr>
        <p:txBody>
          <a:bodyPr>
            <a:noAutofit/>
          </a:bodyPr>
          <a:lstStyle/>
          <a:p>
            <a:pPr marL="0" indent="0">
              <a:buNone/>
            </a:pPr>
            <a:endParaRPr lang="en-US" sz="1800" dirty="0"/>
          </a:p>
          <a:p>
            <a:pPr marL="0" indent="0">
              <a:buNone/>
            </a:pPr>
            <a:r>
              <a:rPr lang="en-US" sz="1800" dirty="0"/>
              <a:t>Chesson, P. 2000. Mechanisms of Maintenance of Species Diversity. </a:t>
            </a:r>
            <a:r>
              <a:rPr lang="en-US" sz="1800" i="1" dirty="0"/>
              <a:t>Annual Review of Ecology and Systematics</a:t>
            </a:r>
            <a:r>
              <a:rPr lang="en-US" sz="1800" dirty="0"/>
              <a:t> 31:343–366.</a:t>
            </a:r>
          </a:p>
          <a:p>
            <a:pPr marL="0" indent="0">
              <a:buNone/>
            </a:pPr>
            <a:r>
              <a:rPr lang="en-US" sz="1800" dirty="0"/>
              <a:t>Ernest, S. K. M., and J. H. Brown. 2001. Delayed Compensation for Missing Keystone Species by Colonization. </a:t>
            </a:r>
            <a:r>
              <a:rPr lang="en-US" sz="1800" i="1" dirty="0"/>
              <a:t>Science</a:t>
            </a:r>
            <a:r>
              <a:rPr lang="en-US" sz="1800" dirty="0"/>
              <a:t> 292:101–104.</a:t>
            </a:r>
          </a:p>
          <a:p>
            <a:pPr marL="0" indent="0">
              <a:buNone/>
            </a:pPr>
            <a:r>
              <a:rPr lang="en-US" sz="1800" dirty="0"/>
              <a:t>Ernest, S. K. M., J. H. Brown, K. M. Thibault, E. P. White, and J. R. </a:t>
            </a:r>
            <a:r>
              <a:rPr lang="en-US" sz="1800" dirty="0" err="1"/>
              <a:t>Goheen</a:t>
            </a:r>
            <a:r>
              <a:rPr lang="en-US" sz="1800" dirty="0"/>
              <a:t>. 2008. Zero Sum, the Niche, and Metacommunities: Long‐Term Dynamics of Community Assembly. </a:t>
            </a:r>
            <a:r>
              <a:rPr lang="en-US" sz="1800" i="1" dirty="0"/>
              <a:t>The American Naturalist </a:t>
            </a:r>
            <a:r>
              <a:rPr lang="en-US" sz="1800" dirty="0"/>
              <a:t>172:E257–E269.</a:t>
            </a:r>
          </a:p>
          <a:p>
            <a:pPr marL="0" indent="0">
              <a:buNone/>
            </a:pPr>
            <a:r>
              <a:rPr lang="en-US" sz="1800" dirty="0"/>
              <a:t>Ernest, S. K. M., et al. 2018. The Portal Project: a long-term study of a </a:t>
            </a:r>
            <a:r>
              <a:rPr lang="en-US" sz="1800" dirty="0" err="1"/>
              <a:t>Chihuahuan</a:t>
            </a:r>
            <a:r>
              <a:rPr lang="en-US" sz="1800" dirty="0"/>
              <a:t> desert ecosystem.  </a:t>
            </a:r>
            <a:r>
              <a:rPr lang="en-US" sz="1800" i="1" dirty="0"/>
              <a:t>bioRxiv</a:t>
            </a:r>
            <a:r>
              <a:rPr lang="en-US" sz="1800" dirty="0"/>
              <a:t>:332783.</a:t>
            </a:r>
          </a:p>
          <a:p>
            <a:pPr marL="0" indent="0">
              <a:buNone/>
            </a:pPr>
            <a:r>
              <a:rPr lang="en-US" sz="1800" dirty="0" err="1"/>
              <a:t>Kelt</a:t>
            </a:r>
            <a:r>
              <a:rPr lang="en-US" sz="1800" dirty="0"/>
              <a:t>, D. A., J. R. </a:t>
            </a:r>
            <a:r>
              <a:rPr lang="en-US" sz="1800" dirty="0" err="1"/>
              <a:t>Aliperti</a:t>
            </a:r>
            <a:r>
              <a:rPr lang="en-US" sz="1800" dirty="0"/>
              <a:t>, P. L. Meserve, W. B. Milstead, M. A. </a:t>
            </a:r>
            <a:r>
              <a:rPr lang="en-US" sz="1800" dirty="0" err="1"/>
              <a:t>Previtali</a:t>
            </a:r>
            <a:r>
              <a:rPr lang="en-US" sz="1800" dirty="0"/>
              <a:t>, and J. R. Gutierrez. 2015. Energetic compensation is historically contingent and not supported for small mammals in South American or Asian deserts. </a:t>
            </a:r>
            <a:r>
              <a:rPr lang="en-US" sz="1800" i="1" dirty="0"/>
              <a:t>Ecology</a:t>
            </a:r>
            <a:r>
              <a:rPr lang="en-US" sz="1800" dirty="0"/>
              <a:t> 96:1702–1712.</a:t>
            </a:r>
          </a:p>
          <a:p>
            <a:pPr marL="0" indent="0">
              <a:buNone/>
            </a:pPr>
            <a:r>
              <a:rPr lang="en-US" sz="1800" dirty="0" err="1"/>
              <a:t>Lenth</a:t>
            </a:r>
            <a:r>
              <a:rPr lang="en-US" sz="1800" dirty="0"/>
              <a:t>, R. V. 2021. </a:t>
            </a:r>
            <a:r>
              <a:rPr lang="en-US" sz="1800" dirty="0" err="1"/>
              <a:t>emmeans</a:t>
            </a:r>
            <a:r>
              <a:rPr lang="en-US" sz="1800" dirty="0"/>
              <a:t>: Estimated Marginal Means, aka Least-Squares Means.</a:t>
            </a:r>
          </a:p>
          <a:p>
            <a:pPr marL="0" indent="0">
              <a:buNone/>
            </a:pPr>
            <a:r>
              <a:rPr lang="en-US" sz="1800" dirty="0"/>
              <a:t>Pinheiro, J., D. Bates, S. </a:t>
            </a:r>
            <a:r>
              <a:rPr lang="en-US" sz="1800" dirty="0" err="1"/>
              <a:t>DebRoy</a:t>
            </a:r>
            <a:r>
              <a:rPr lang="en-US" sz="1800" dirty="0"/>
              <a:t>, D. Sarkar, and R Core Team. 2020. </a:t>
            </a:r>
            <a:r>
              <a:rPr lang="en-US" sz="1800" dirty="0" err="1"/>
              <a:t>nlme</a:t>
            </a:r>
            <a:r>
              <a:rPr lang="en-US" sz="1800" dirty="0"/>
              <a:t>: Linear and Nonlinear Mixed Effects Models.</a:t>
            </a:r>
          </a:p>
          <a:p>
            <a:pPr marL="0" indent="0">
              <a:buNone/>
            </a:pPr>
            <a:r>
              <a:rPr lang="en-US" sz="1800" dirty="0"/>
              <a:t>Thibault, K. M., S. K. M. Ernest, and J. H. Brown. 2010. Redundant or complementary? Impact of a colonizing species on community structure and function. </a:t>
            </a:r>
            <a:r>
              <a:rPr lang="en-US" sz="1800" i="1" dirty="0"/>
              <a:t>Oikos</a:t>
            </a:r>
            <a:r>
              <a:rPr lang="en-US" sz="1800" dirty="0"/>
              <a:t> 119:1719–1726.</a:t>
            </a:r>
          </a:p>
          <a:p>
            <a:pPr marL="0" indent="0">
              <a:buNone/>
            </a:pPr>
            <a:r>
              <a:rPr lang="en-US" sz="1800" dirty="0"/>
              <a:t>Van </a:t>
            </a:r>
            <a:r>
              <a:rPr lang="en-US" sz="1800" dirty="0" err="1"/>
              <a:t>Valen</a:t>
            </a:r>
            <a:r>
              <a:rPr lang="en-US" sz="1800" dirty="0"/>
              <a:t>, L. 1973. A new evolutionary law. </a:t>
            </a:r>
            <a:r>
              <a:rPr lang="en-US" sz="1800" i="1" dirty="0"/>
              <a:t>Evolutionary Theory</a:t>
            </a:r>
            <a:r>
              <a:rPr lang="en-US" sz="1800" dirty="0"/>
              <a:t> 1:1–30.</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570041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7330-CDAD-5A48-AF07-F6A49DE4F8A0}"/>
              </a:ext>
            </a:extLst>
          </p:cNvPr>
          <p:cNvSpPr>
            <a:spLocks noGrp="1"/>
          </p:cNvSpPr>
          <p:nvPr>
            <p:ph type="title"/>
          </p:nvPr>
        </p:nvSpPr>
        <p:spPr/>
        <p:txBody>
          <a:bodyPr/>
          <a:lstStyle/>
          <a:p>
            <a:r>
              <a:rPr lang="en-US" dirty="0"/>
              <a:t>Acknowledgements</a:t>
            </a:r>
          </a:p>
        </p:txBody>
      </p:sp>
      <p:pic>
        <p:nvPicPr>
          <p:cNvPr id="1026" name="Picture 2">
            <a:extLst>
              <a:ext uri="{FF2B5EF4-FFF2-40B4-BE49-F238E27FC236}">
                <a16:creationId xmlns:a16="http://schemas.microsoft.com/office/drawing/2014/main" id="{DEF90E53-86F1-104F-BBD3-74EF786C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144" y="1925320"/>
            <a:ext cx="2991348" cy="3007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AD78C96-2F5D-8D42-82AD-F001D2E7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373" y="2771140"/>
            <a:ext cx="2981446" cy="1715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E523A8-8A1B-7F43-8E95-6E8EF5C81F55}"/>
              </a:ext>
            </a:extLst>
          </p:cNvPr>
          <p:cNvPicPr>
            <a:picLocks noChangeAspect="1"/>
          </p:cNvPicPr>
          <p:nvPr/>
        </p:nvPicPr>
        <p:blipFill>
          <a:blip r:embed="rId5"/>
          <a:stretch>
            <a:fillRect/>
          </a:stretch>
        </p:blipFill>
        <p:spPr>
          <a:xfrm>
            <a:off x="8722701" y="2325370"/>
            <a:ext cx="2631099" cy="2607309"/>
          </a:xfrm>
          <a:prstGeom prst="rect">
            <a:avLst/>
          </a:prstGeom>
        </p:spPr>
      </p:pic>
    </p:spTree>
    <p:extLst>
      <p:ext uri="{BB962C8B-B14F-4D97-AF65-F5344CB8AC3E}">
        <p14:creationId xmlns:p14="http://schemas.microsoft.com/office/powerpoint/2010/main" val="352808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When observed, energetic compensation is consistent with a </a:t>
            </a:r>
            <a:r>
              <a:rPr lang="en-US" sz="2800" b="1" dirty="0"/>
              <a:t>zero sum competitive dynamic.</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r>
              <a:rPr lang="en-US" sz="2800" dirty="0"/>
              <a:t>Energetic compensation renders </a:t>
            </a:r>
            <a:r>
              <a:rPr lang="en-US" sz="2800" b="1" dirty="0"/>
              <a:t>community-level function less variable than individual species’ abundances. </a:t>
            </a:r>
            <a:endParaRPr lang="en-US" sz="2800" dirty="0"/>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et al. 2008 </a:t>
            </a:r>
            <a:r>
              <a:rPr lang="en-US" sz="1800" i="1" dirty="0"/>
              <a:t>American Naturalist</a:t>
            </a:r>
          </a:p>
          <a:p>
            <a:pPr algn="r"/>
            <a:r>
              <a:rPr lang="en-US" sz="1800" dirty="0"/>
              <a:t>Van </a:t>
            </a:r>
            <a:r>
              <a:rPr lang="en-US" sz="1800" dirty="0" err="1"/>
              <a:t>Valen</a:t>
            </a:r>
            <a:r>
              <a:rPr lang="en-US" sz="1800" dirty="0"/>
              <a:t> 1973 </a:t>
            </a:r>
            <a:r>
              <a:rPr lang="en-US" sz="1800" i="1"/>
              <a:t>Evolutionary Theory</a:t>
            </a:r>
            <a:endParaRPr lang="en-US" sz="1800" dirty="0"/>
          </a:p>
        </p:txBody>
      </p:sp>
    </p:spTree>
    <p:extLst>
      <p:ext uri="{BB962C8B-B14F-4D97-AF65-F5344CB8AC3E}">
        <p14:creationId xmlns:p14="http://schemas.microsoft.com/office/powerpoint/2010/main" val="2644268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
        <p:nvSpPr>
          <p:cNvPr id="4" name="Title 28">
            <a:extLst>
              <a:ext uri="{FF2B5EF4-FFF2-40B4-BE49-F238E27FC236}">
                <a16:creationId xmlns:a16="http://schemas.microsoft.com/office/drawing/2014/main" id="{3D911AEF-C4A1-EA4B-9661-15461D9FBD29}"/>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err="1"/>
              <a:t>Kelt</a:t>
            </a:r>
            <a:r>
              <a:rPr lang="en-US" sz="1800" dirty="0"/>
              <a:t> et al. 2015 </a:t>
            </a:r>
            <a:r>
              <a:rPr lang="en-US" sz="1800" i="1" dirty="0"/>
              <a:t>Ecology</a:t>
            </a:r>
            <a:endParaRPr lang="en-US" sz="1800" dirty="0"/>
          </a:p>
          <a:p>
            <a:pPr algn="r"/>
            <a:r>
              <a:rPr lang="en-US" sz="1800" dirty="0"/>
              <a:t>Thibault et al. 2010 </a:t>
            </a:r>
            <a:r>
              <a:rPr lang="en-US" sz="1800" i="1" dirty="0"/>
              <a:t>Oikos</a:t>
            </a:r>
            <a:endParaRPr lang="en-US" sz="1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solidFill>
                  <a:schemeClr val="bg1"/>
                </a:solidFill>
              </a:rPr>
              <a:t>Changing conditions </a:t>
            </a:r>
            <a:r>
              <a:rPr lang="en-US" sz="2800" dirty="0">
                <a:solidFill>
                  <a:schemeClr val="bg1"/>
                </a:solidFill>
              </a:rPr>
              <a:t>may affect similar competitors in different ways</a:t>
            </a:r>
            <a:r>
              <a:rPr lang="en-US" sz="2800" dirty="0"/>
              <a:t>.</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65101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err="1">
                <a:solidFill>
                  <a:schemeClr val="bg1"/>
                </a:solidFill>
              </a:rPr>
              <a:t>compensati</a:t>
            </a:r>
            <a:br>
              <a:rPr lang="en-US" sz="2800" dirty="0"/>
            </a:br>
            <a:br>
              <a:rPr lang="en-US" sz="2800" dirty="0"/>
            </a:br>
            <a:r>
              <a:rPr lang="en-US" sz="2800" b="1" dirty="0"/>
              <a:t>Changing conditions </a:t>
            </a:r>
            <a:r>
              <a:rPr lang="en-US" sz="2800" dirty="0"/>
              <a:t>may affect similar competitors in different ways.</a:t>
            </a:r>
          </a:p>
        </p:txBody>
      </p:sp>
      <p:sp>
        <p:nvSpPr>
          <p:cNvPr id="3" name="Title 28">
            <a:extLst>
              <a:ext uri="{FF2B5EF4-FFF2-40B4-BE49-F238E27FC236}">
                <a16:creationId xmlns:a16="http://schemas.microsoft.com/office/drawing/2014/main" id="{56C095A6-9C04-4544-BCDA-8677A2AFE2E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Chesson 2001 </a:t>
            </a:r>
            <a:r>
              <a:rPr lang="en-US" sz="1800" i="1" dirty="0"/>
              <a:t>Ann. Rev. Ecology and Systematics</a:t>
            </a:r>
            <a:endParaRPr lang="en-US" sz="1800" dirty="0"/>
          </a:p>
        </p:txBody>
      </p:sp>
    </p:spTree>
    <p:extLst>
      <p:ext uri="{BB962C8B-B14F-4D97-AF65-F5344CB8AC3E}">
        <p14:creationId xmlns:p14="http://schemas.microsoft.com/office/powerpoint/2010/main" val="128329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461665"/>
          </a:xfrm>
          <a:prstGeom prst="rect">
            <a:avLst/>
          </a:prstGeom>
          <a:noFill/>
        </p:spPr>
        <p:txBody>
          <a:bodyPr wrap="none" rtlCol="0">
            <a:spAutoFit/>
          </a:bodyPr>
          <a:lstStyle/>
          <a:p>
            <a:endParaRPr lang="en-US" sz="2400">
              <a:latin typeface="+mj-lt"/>
            </a:endParaRPr>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3044" y="2513082"/>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32597" y="2514769"/>
            <a:ext cx="4357540" cy="1384995"/>
          </a:xfrm>
          <a:prstGeom prst="rect">
            <a:avLst/>
          </a:prstGeom>
          <a:noFill/>
        </p:spPr>
        <p:txBody>
          <a:bodyPr wrap="none" rtlCol="0">
            <a:spAutoFit/>
          </a:bodyPr>
          <a:lstStyle/>
          <a:p>
            <a:r>
              <a:rPr lang="en-US" sz="2800" dirty="0">
                <a:latin typeface="+mj-lt"/>
              </a:rPr>
              <a:t>Kangaroo rats</a:t>
            </a:r>
          </a:p>
          <a:p>
            <a:r>
              <a:rPr lang="en-US" sz="2800" dirty="0">
                <a:latin typeface="+mj-lt"/>
              </a:rPr>
              <a:t>Excluded from experimental </a:t>
            </a:r>
          </a:p>
          <a:p>
            <a:r>
              <a:rPr lang="en-US" sz="2800" dirty="0">
                <a:latin typeface="+mj-lt"/>
              </a:rPr>
              <a:t>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883523" y="5250221"/>
            <a:ext cx="4847628" cy="954107"/>
            <a:chOff x="1015507" y="3628029"/>
            <a:chExt cx="4847628" cy="954107"/>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3476208" cy="954107"/>
            </a:xfrm>
            <a:prstGeom prst="rect">
              <a:avLst/>
            </a:prstGeom>
            <a:noFill/>
          </p:spPr>
          <p:txBody>
            <a:bodyPr wrap="none" rtlCol="0">
              <a:spAutoFit/>
            </a:bodyPr>
            <a:lstStyle/>
            <a:p>
              <a:r>
                <a:rPr lang="en-US" sz="2800" dirty="0">
                  <a:latin typeface="+mj-lt"/>
                </a:rPr>
                <a:t>Other small granivores</a:t>
              </a:r>
            </a:p>
            <a:p>
              <a:r>
                <a:rPr lang="en-US" sz="2800" dirty="0">
                  <a:latin typeface="+mj-lt"/>
                </a:rPr>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827806" y="4082300"/>
            <a:ext cx="5224075" cy="954107"/>
            <a:chOff x="927857" y="4323912"/>
            <a:chExt cx="5224075" cy="954107"/>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3795078" cy="954107"/>
            </a:xfrm>
            <a:prstGeom prst="rect">
              <a:avLst/>
            </a:prstGeom>
            <a:noFill/>
          </p:spPr>
          <p:txBody>
            <a:bodyPr wrap="none" rtlCol="0">
              <a:spAutoFit/>
            </a:bodyPr>
            <a:lstStyle/>
            <a:p>
              <a:r>
                <a:rPr lang="en-US" sz="2800" dirty="0">
                  <a:latin typeface="+mj-lt"/>
                </a:rPr>
                <a:t>Bailey’s pocket mouse</a:t>
              </a:r>
            </a:p>
            <a:p>
              <a:r>
                <a:rPr lang="en-US" sz="2800" dirty="0">
                  <a:latin typeface="+mj-lt"/>
                </a:rPr>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24" name="Title 28">
            <a:extLst>
              <a:ext uri="{FF2B5EF4-FFF2-40B4-BE49-F238E27FC236}">
                <a16:creationId xmlns:a16="http://schemas.microsoft.com/office/drawing/2014/main" id="{C059F489-2813-4B4F-B30F-2F016E97C4FC}"/>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600" dirty="0"/>
              <a:t>Ernest et al. 2018 </a:t>
            </a:r>
            <a:r>
              <a:rPr lang="en-US" sz="1600" i="1" dirty="0" err="1"/>
              <a:t>bioRxiv</a:t>
            </a:r>
            <a:endParaRPr lang="en-US" sz="1600" dirty="0"/>
          </a:p>
        </p:txBody>
      </p:sp>
    </p:spTree>
    <p:extLst>
      <p:ext uri="{BB962C8B-B14F-4D97-AF65-F5344CB8AC3E}">
        <p14:creationId xmlns:p14="http://schemas.microsoft.com/office/powerpoint/2010/main" val="411678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Very little compensation occurred prior to 1996.</a:t>
            </a:r>
          </a:p>
        </p:txBody>
      </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3"/>
          <a:srcRect/>
          <a:stretch/>
        </p:blipFill>
        <p:spPr>
          <a:xfrm>
            <a:off x="3662647" y="6045934"/>
            <a:ext cx="4866705" cy="444500"/>
          </a:xfrm>
          <a:prstGeom prst="rect">
            <a:avLst/>
          </a:prstGeom>
        </p:spPr>
      </p:pic>
      <p:sp>
        <p:nvSpPr>
          <p:cNvPr id="68" name="Title 28">
            <a:extLst>
              <a:ext uri="{FF2B5EF4-FFF2-40B4-BE49-F238E27FC236}">
                <a16:creationId xmlns:a16="http://schemas.microsoft.com/office/drawing/2014/main" id="{5CF82F69-50C1-D145-85DA-FCB0072A0E27}"/>
              </a:ext>
            </a:extLst>
          </p:cNvPr>
          <p:cNvSpPr txBox="1">
            <a:spLocks/>
          </p:cNvSpPr>
          <p:nvPr/>
        </p:nvSpPr>
        <p:spPr>
          <a:xfrm>
            <a:off x="4641010" y="6009350"/>
            <a:ext cx="7151111" cy="80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dirty="0"/>
              <a:t>Ernest and Brown 2001 </a:t>
            </a:r>
            <a:r>
              <a:rPr lang="en-US" sz="1800" i="1" dirty="0"/>
              <a:t>Science</a:t>
            </a:r>
          </a:p>
          <a:p>
            <a:pPr algn="r"/>
            <a:r>
              <a:rPr lang="en-US" sz="1800" dirty="0"/>
              <a:t>Thibault et al. 2010 </a:t>
            </a:r>
            <a:r>
              <a:rPr lang="en-US" sz="1800" i="1" dirty="0"/>
              <a:t>Oikos</a:t>
            </a:r>
            <a:endParaRPr lang="en-US" sz="1800" dirty="0"/>
          </a:p>
        </p:txBody>
      </p:sp>
      <p:pic>
        <p:nvPicPr>
          <p:cNvPr id="33" name="Picture 32">
            <a:extLst>
              <a:ext uri="{FF2B5EF4-FFF2-40B4-BE49-F238E27FC236}">
                <a16:creationId xmlns:a16="http://schemas.microsoft.com/office/drawing/2014/main" id="{7B29EAC3-DC7A-404D-92CE-5A3B1A800A49}"/>
              </a:ext>
            </a:extLst>
          </p:cNvPr>
          <p:cNvPicPr>
            <a:picLocks noChangeAspect="1"/>
          </p:cNvPicPr>
          <p:nvPr/>
        </p:nvPicPr>
        <p:blipFill>
          <a:blip r:embed="rId4"/>
          <a:srcRect/>
          <a:stretch/>
        </p:blipFill>
        <p:spPr>
          <a:xfrm>
            <a:off x="7798483" y="2170358"/>
            <a:ext cx="2664884" cy="2664884"/>
          </a:xfrm>
          <a:prstGeom prst="rect">
            <a:avLst/>
          </a:prstGeom>
        </p:spPr>
      </p:pic>
      <p:sp>
        <p:nvSpPr>
          <p:cNvPr id="35" name="Rectangle 34">
            <a:extLst>
              <a:ext uri="{FF2B5EF4-FFF2-40B4-BE49-F238E27FC236}">
                <a16:creationId xmlns:a16="http://schemas.microsoft.com/office/drawing/2014/main" id="{568057B4-FF87-A447-B00A-64E493D74C41}"/>
              </a:ext>
            </a:extLst>
          </p:cNvPr>
          <p:cNvSpPr/>
          <p:nvPr/>
        </p:nvSpPr>
        <p:spPr>
          <a:xfrm>
            <a:off x="4329046" y="2170358"/>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A196B04-3001-EB40-B2E4-0B0D752275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4980826"/>
            <a:ext cx="1049208" cy="466621"/>
          </a:xfrm>
          <a:prstGeom prst="rect">
            <a:avLst/>
          </a:prstGeom>
        </p:spPr>
      </p:pic>
      <p:sp>
        <p:nvSpPr>
          <p:cNvPr id="37" name="&quot;No&quot; Symbol 36">
            <a:extLst>
              <a:ext uri="{FF2B5EF4-FFF2-40B4-BE49-F238E27FC236}">
                <a16:creationId xmlns:a16="http://schemas.microsoft.com/office/drawing/2014/main" id="{D596693B-9942-0E44-9737-2753C820BDA5}"/>
              </a:ext>
            </a:extLst>
          </p:cNvPr>
          <p:cNvSpPr/>
          <p:nvPr/>
        </p:nvSpPr>
        <p:spPr>
          <a:xfrm>
            <a:off x="5251301" y="489465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635FA032-7938-3B48-AAD8-9A2922F43132}"/>
              </a:ext>
            </a:extLst>
          </p:cNvPr>
          <p:cNvSpPr txBox="1"/>
          <p:nvPr/>
        </p:nvSpPr>
        <p:spPr>
          <a:xfrm>
            <a:off x="5491209" y="3802239"/>
            <a:ext cx="136132" cy="272169"/>
          </a:xfrm>
          <a:prstGeom prst="rect">
            <a:avLst/>
          </a:prstGeom>
          <a:noFill/>
        </p:spPr>
        <p:txBody>
          <a:bodyPr wrap="none" rtlCol="0">
            <a:spAutoFit/>
          </a:bodyPr>
          <a:lstStyle/>
          <a:p>
            <a:endParaRPr lang="en-US" dirty="0"/>
          </a:p>
        </p:txBody>
      </p:sp>
      <p:pic>
        <p:nvPicPr>
          <p:cNvPr id="39" name="Picture 38">
            <a:extLst>
              <a:ext uri="{FF2B5EF4-FFF2-40B4-BE49-F238E27FC236}">
                <a16:creationId xmlns:a16="http://schemas.microsoft.com/office/drawing/2014/main" id="{C9D0FC10-D720-744F-A209-2F55E4BB68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6135" y="3646336"/>
            <a:ext cx="319424" cy="262376"/>
          </a:xfrm>
          <a:prstGeom prst="rect">
            <a:avLst/>
          </a:prstGeom>
        </p:spPr>
      </p:pic>
      <p:pic>
        <p:nvPicPr>
          <p:cNvPr id="40" name="Picture 39">
            <a:extLst>
              <a:ext uri="{FF2B5EF4-FFF2-40B4-BE49-F238E27FC236}">
                <a16:creationId xmlns:a16="http://schemas.microsoft.com/office/drawing/2014/main" id="{79277E26-9A63-014A-A119-BB341AD4A6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3738" y="4047673"/>
            <a:ext cx="319424" cy="262376"/>
          </a:xfrm>
          <a:prstGeom prst="rect">
            <a:avLst/>
          </a:prstGeom>
        </p:spPr>
      </p:pic>
      <p:pic>
        <p:nvPicPr>
          <p:cNvPr id="41" name="Picture 40">
            <a:extLst>
              <a:ext uri="{FF2B5EF4-FFF2-40B4-BE49-F238E27FC236}">
                <a16:creationId xmlns:a16="http://schemas.microsoft.com/office/drawing/2014/main" id="{3609E6A5-020C-B241-8AA0-02B0C05FFC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4013" y="3907824"/>
            <a:ext cx="319424" cy="262376"/>
          </a:xfrm>
          <a:prstGeom prst="rect">
            <a:avLst/>
          </a:prstGeom>
        </p:spPr>
      </p:pic>
      <p:sp>
        <p:nvSpPr>
          <p:cNvPr id="46" name="Rectangle 45">
            <a:extLst>
              <a:ext uri="{FF2B5EF4-FFF2-40B4-BE49-F238E27FC236}">
                <a16:creationId xmlns:a16="http://schemas.microsoft.com/office/drawing/2014/main" id="{FC6CF8B4-32D8-5A4D-B1F5-E4495059762C}"/>
              </a:ext>
            </a:extLst>
          </p:cNvPr>
          <p:cNvSpPr/>
          <p:nvPr/>
        </p:nvSpPr>
        <p:spPr>
          <a:xfrm>
            <a:off x="1098396" y="2153157"/>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CB16922D-4743-564A-A071-B07E30E2E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9891" y="2236723"/>
            <a:ext cx="1082337" cy="509934"/>
          </a:xfrm>
          <a:prstGeom prst="rect">
            <a:avLst/>
          </a:prstGeom>
        </p:spPr>
      </p:pic>
      <p:pic>
        <p:nvPicPr>
          <p:cNvPr id="49" name="Picture 48">
            <a:extLst>
              <a:ext uri="{FF2B5EF4-FFF2-40B4-BE49-F238E27FC236}">
                <a16:creationId xmlns:a16="http://schemas.microsoft.com/office/drawing/2014/main" id="{817FEA5B-11A5-FD4C-ADB8-A6DDA28A1FC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37845" y="3671483"/>
            <a:ext cx="319424" cy="261487"/>
          </a:xfrm>
          <a:prstGeom prst="rect">
            <a:avLst/>
          </a:prstGeom>
        </p:spPr>
      </p:pic>
      <p:pic>
        <p:nvPicPr>
          <p:cNvPr id="50" name="Picture 49">
            <a:extLst>
              <a:ext uri="{FF2B5EF4-FFF2-40B4-BE49-F238E27FC236}">
                <a16:creationId xmlns:a16="http://schemas.microsoft.com/office/drawing/2014/main" id="{C8A114CD-F70A-8C44-A003-DCF46B75BB5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35890" y="2861105"/>
            <a:ext cx="1082337" cy="509934"/>
          </a:xfrm>
          <a:prstGeom prst="rect">
            <a:avLst/>
          </a:prstGeom>
        </p:spPr>
      </p:pic>
      <p:pic>
        <p:nvPicPr>
          <p:cNvPr id="54" name="Picture 53">
            <a:extLst>
              <a:ext uri="{FF2B5EF4-FFF2-40B4-BE49-F238E27FC236}">
                <a16:creationId xmlns:a16="http://schemas.microsoft.com/office/drawing/2014/main" id="{AEBAB33D-7C9B-A44F-9004-C9DCF26E0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3723" y="2368119"/>
            <a:ext cx="1082337" cy="509934"/>
          </a:xfrm>
          <a:prstGeom prst="rect">
            <a:avLst/>
          </a:prstGeom>
        </p:spPr>
      </p:pic>
      <p:pic>
        <p:nvPicPr>
          <p:cNvPr id="58" name="Picture 57">
            <a:extLst>
              <a:ext uri="{FF2B5EF4-FFF2-40B4-BE49-F238E27FC236}">
                <a16:creationId xmlns:a16="http://schemas.microsoft.com/office/drawing/2014/main" id="{58F3E469-1631-9640-A04F-B4E3925D4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8560" y="3110600"/>
            <a:ext cx="1082337" cy="509934"/>
          </a:xfrm>
          <a:prstGeom prst="rect">
            <a:avLst/>
          </a:prstGeom>
        </p:spPr>
      </p:pic>
      <p:pic>
        <p:nvPicPr>
          <p:cNvPr id="61" name="Picture 60">
            <a:extLst>
              <a:ext uri="{FF2B5EF4-FFF2-40B4-BE49-F238E27FC236}">
                <a16:creationId xmlns:a16="http://schemas.microsoft.com/office/drawing/2014/main" id="{9C384FEA-B56C-F24E-82D7-2FA5A8F0AC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15447" y="4072820"/>
            <a:ext cx="319424" cy="261487"/>
          </a:xfrm>
          <a:prstGeom prst="rect">
            <a:avLst/>
          </a:prstGeom>
        </p:spPr>
      </p:pic>
      <p:sp>
        <p:nvSpPr>
          <p:cNvPr id="63" name="TextBox 62">
            <a:extLst>
              <a:ext uri="{FF2B5EF4-FFF2-40B4-BE49-F238E27FC236}">
                <a16:creationId xmlns:a16="http://schemas.microsoft.com/office/drawing/2014/main" id="{B6D307FC-E649-4F43-9C00-9854890C72E9}"/>
              </a:ext>
            </a:extLst>
          </p:cNvPr>
          <p:cNvSpPr txBox="1"/>
          <p:nvPr/>
        </p:nvSpPr>
        <p:spPr>
          <a:xfrm>
            <a:off x="1972569" y="4485899"/>
            <a:ext cx="136132" cy="272169"/>
          </a:xfrm>
          <a:prstGeom prst="rect">
            <a:avLst/>
          </a:prstGeom>
          <a:noFill/>
        </p:spPr>
        <p:txBody>
          <a:bodyPr wrap="none" rtlCol="0">
            <a:spAutoFit/>
          </a:bodyPr>
          <a:lstStyle/>
          <a:p>
            <a:endParaRPr lang="en-US" dirty="0"/>
          </a:p>
        </p:txBody>
      </p:sp>
      <p:pic>
        <p:nvPicPr>
          <p:cNvPr id="67" name="Picture 66">
            <a:extLst>
              <a:ext uri="{FF2B5EF4-FFF2-40B4-BE49-F238E27FC236}">
                <a16:creationId xmlns:a16="http://schemas.microsoft.com/office/drawing/2014/main" id="{5A4C52BF-FCB8-1042-BA63-B38A5EA1F5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23250" y="3741093"/>
            <a:ext cx="319424" cy="261487"/>
          </a:xfrm>
          <a:prstGeom prst="rect">
            <a:avLst/>
          </a:prstGeom>
        </p:spPr>
      </p:pic>
      <p:pic>
        <p:nvPicPr>
          <p:cNvPr id="70" name="Picture 69">
            <a:extLst>
              <a:ext uri="{FF2B5EF4-FFF2-40B4-BE49-F238E27FC236}">
                <a16:creationId xmlns:a16="http://schemas.microsoft.com/office/drawing/2014/main" id="{E0C50E7B-9570-5549-B2D6-127A06C28E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36773" y="4132967"/>
            <a:ext cx="319424" cy="261487"/>
          </a:xfrm>
          <a:prstGeom prst="rect">
            <a:avLst/>
          </a:prstGeom>
        </p:spPr>
      </p:pic>
      <p:pic>
        <p:nvPicPr>
          <p:cNvPr id="71" name="Picture 70">
            <a:extLst>
              <a:ext uri="{FF2B5EF4-FFF2-40B4-BE49-F238E27FC236}">
                <a16:creationId xmlns:a16="http://schemas.microsoft.com/office/drawing/2014/main" id="{0F1E421F-CF90-4B42-BA6F-C23C23566F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0896" y="3399320"/>
            <a:ext cx="319424" cy="262376"/>
          </a:xfrm>
          <a:prstGeom prst="rect">
            <a:avLst/>
          </a:prstGeom>
        </p:spPr>
      </p:pic>
      <p:pic>
        <p:nvPicPr>
          <p:cNvPr id="72" name="Picture 71">
            <a:extLst>
              <a:ext uri="{FF2B5EF4-FFF2-40B4-BE49-F238E27FC236}">
                <a16:creationId xmlns:a16="http://schemas.microsoft.com/office/drawing/2014/main" id="{44A2F5B6-9448-5B49-BB92-1C2E38247F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849" y="3642596"/>
            <a:ext cx="319424" cy="262376"/>
          </a:xfrm>
          <a:prstGeom prst="rect">
            <a:avLst/>
          </a:prstGeom>
        </p:spPr>
      </p:pic>
      <p:pic>
        <p:nvPicPr>
          <p:cNvPr id="73" name="Picture 72">
            <a:extLst>
              <a:ext uri="{FF2B5EF4-FFF2-40B4-BE49-F238E27FC236}">
                <a16:creationId xmlns:a16="http://schemas.microsoft.com/office/drawing/2014/main" id="{0B47FCFD-54C8-3A40-8AB6-ABA9D14F34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04815" y="4126280"/>
            <a:ext cx="319424" cy="262376"/>
          </a:xfrm>
          <a:prstGeom prst="rect">
            <a:avLst/>
          </a:prstGeom>
        </p:spPr>
      </p:pic>
      <p:pic>
        <p:nvPicPr>
          <p:cNvPr id="76" name="Picture 75">
            <a:extLst>
              <a:ext uri="{FF2B5EF4-FFF2-40B4-BE49-F238E27FC236}">
                <a16:creationId xmlns:a16="http://schemas.microsoft.com/office/drawing/2014/main" id="{63CB686A-6B4F-3344-BF4A-1CB3DF9CAE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4898968"/>
            <a:ext cx="1049208" cy="466621"/>
          </a:xfrm>
          <a:prstGeom prst="rect">
            <a:avLst/>
          </a:prstGeom>
        </p:spPr>
      </p:pic>
      <p:pic>
        <p:nvPicPr>
          <p:cNvPr id="79" name="Picture 78">
            <a:extLst>
              <a:ext uri="{FF2B5EF4-FFF2-40B4-BE49-F238E27FC236}">
                <a16:creationId xmlns:a16="http://schemas.microsoft.com/office/drawing/2014/main" id="{5AE46D60-7BD6-6B4C-93F9-4CCA389A3FC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96147" y="4758068"/>
            <a:ext cx="1049208" cy="466621"/>
          </a:xfrm>
          <a:prstGeom prst="rect">
            <a:avLst/>
          </a:prstGeom>
        </p:spPr>
      </p:pic>
      <p:grpSp>
        <p:nvGrpSpPr>
          <p:cNvPr id="3" name="Group 2">
            <a:extLst>
              <a:ext uri="{FF2B5EF4-FFF2-40B4-BE49-F238E27FC236}">
                <a16:creationId xmlns:a16="http://schemas.microsoft.com/office/drawing/2014/main" id="{672B262C-A0BF-5744-B07D-EBE5273232A8}"/>
              </a:ext>
            </a:extLst>
          </p:cNvPr>
          <p:cNvGrpSpPr/>
          <p:nvPr/>
        </p:nvGrpSpPr>
        <p:grpSpPr>
          <a:xfrm>
            <a:off x="9643354" y="4713218"/>
            <a:ext cx="1049209" cy="628294"/>
            <a:chOff x="9246818" y="4594177"/>
            <a:chExt cx="1049209" cy="628294"/>
          </a:xfrm>
        </p:grpSpPr>
        <p:pic>
          <p:nvPicPr>
            <p:cNvPr id="80" name="Picture 79">
              <a:extLst>
                <a:ext uri="{FF2B5EF4-FFF2-40B4-BE49-F238E27FC236}">
                  <a16:creationId xmlns:a16="http://schemas.microsoft.com/office/drawing/2014/main" id="{8309E4B6-2D19-2F44-B550-B7E524EFA8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46819" y="4680345"/>
              <a:ext cx="1049208" cy="466621"/>
            </a:xfrm>
            <a:prstGeom prst="rect">
              <a:avLst/>
            </a:prstGeom>
          </p:spPr>
        </p:pic>
        <p:sp>
          <p:nvSpPr>
            <p:cNvPr id="84" name="&quot;No&quot; Symbol 83">
              <a:extLst>
                <a:ext uri="{FF2B5EF4-FFF2-40B4-BE49-F238E27FC236}">
                  <a16:creationId xmlns:a16="http://schemas.microsoft.com/office/drawing/2014/main" id="{41F414B6-4E30-D446-A822-411A72B6A756}"/>
                </a:ext>
              </a:extLst>
            </p:cNvPr>
            <p:cNvSpPr/>
            <p:nvPr/>
          </p:nvSpPr>
          <p:spPr>
            <a:xfrm>
              <a:off x="9246818" y="4594177"/>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36651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1087</Words>
  <Application>Microsoft Macintosh PowerPoint</Application>
  <PresentationFormat>Widescreen</PresentationFormat>
  <Paragraphs>108</Paragraphs>
  <Slides>29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When observed, energetic compensation is consistent with a zero sum competitive dynamic.  Dispersal limitation can delay compensati Energetic compensation renders community-level function less variable than individual species’ abundances. </vt:lpstr>
      <vt:lpstr>PowerPoint Presentation</vt:lpstr>
      <vt:lpstr>Competition and compensation have an inherent temporal dimension.  Dispersal limitation can delay compensati  Changing conditions may affect similar competitors in different ways.</vt:lpstr>
      <vt:lpstr>Competition and compensation have an inherent temporal dimension.  Dispersal limitation can delay compensati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Despite a sitewide shift favoring small granivores, small granivores (other than C. baileyi) have not increased their compensation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References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121</cp:revision>
  <dcterms:created xsi:type="dcterms:W3CDTF">2021-06-22T18:48:54Z</dcterms:created>
  <dcterms:modified xsi:type="dcterms:W3CDTF">2021-07-09T20:59:48Z</dcterms:modified>
</cp:coreProperties>
</file>